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1"/>
  </p:sldMasterIdLst>
  <p:notesMasterIdLst>
    <p:notesMasterId r:id="rId35"/>
  </p:notesMasterIdLst>
  <p:sldIdLst>
    <p:sldId id="256" r:id="rId2"/>
    <p:sldId id="257" r:id="rId3"/>
    <p:sldId id="258" r:id="rId4"/>
    <p:sldId id="277" r:id="rId5"/>
    <p:sldId id="287" r:id="rId6"/>
    <p:sldId id="259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8" r:id="rId16"/>
    <p:sldId id="265" r:id="rId17"/>
    <p:sldId id="270" r:id="rId18"/>
    <p:sldId id="271" r:id="rId19"/>
    <p:sldId id="272" r:id="rId20"/>
    <p:sldId id="289" r:id="rId21"/>
    <p:sldId id="273" r:id="rId22"/>
    <p:sldId id="274" r:id="rId23"/>
    <p:sldId id="275" r:id="rId24"/>
    <p:sldId id="290" r:id="rId25"/>
    <p:sldId id="291" r:id="rId26"/>
    <p:sldId id="286" r:id="rId27"/>
    <p:sldId id="266" r:id="rId28"/>
    <p:sldId id="292" r:id="rId29"/>
    <p:sldId id="294" r:id="rId30"/>
    <p:sldId id="301" r:id="rId31"/>
    <p:sldId id="303" r:id="rId32"/>
    <p:sldId id="302" r:id="rId33"/>
    <p:sldId id="30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057E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2" autoAdjust="0"/>
    <p:restoredTop sz="92424"/>
  </p:normalViewPr>
  <p:slideViewPr>
    <p:cSldViewPr snapToGrid="0">
      <p:cViewPr varScale="1">
        <p:scale>
          <a:sx n="49" d="100"/>
          <a:sy n="49" d="100"/>
        </p:scale>
        <p:origin x="54" y="8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E4B69-70E5-497A-B950-5CE79B95095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944F9-CD00-4632-95D2-8FDAA4F1B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3990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944F9-CD00-4632-95D2-8FDAA4F1B90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458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944F9-CD00-4632-95D2-8FDAA4F1B90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280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944F9-CD00-4632-95D2-8FDAA4F1B90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408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8CFA-7D71-4336-9420-B94715636760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2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0772-2532-4A9D-B4A6-3C4CF3B7A52A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10EF-2FEB-4041-8FA8-CA917BAACAC2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2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3EEB-92E4-4AA6-B7BF-841C962907BB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7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7C37C-161C-45A8-ABBF-ECF4C13BDDA2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8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61868-01C4-469D-870F-0385F208A185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7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2394-A591-475D-94AF-1AB8E78D13BE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78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03BA-08A6-4352-B6C4-927647F60CD9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0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C4D3-B2DA-4F09-9388-0E46DAC8C36E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2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E3EA-4793-41DB-849E-96E0CF14F8EA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5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216D-E4D3-4848-AA0C-65CC661CBA1E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4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058DE-71A3-4504-BEA2-9634BC731364}" type="datetime1">
              <a:rPr lang="en-US" smtClean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wmf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wmf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AU" sz="4000" dirty="0" smtClean="0"/>
              <a:t>MCEN90041 Advanced Dynamics</a:t>
            </a:r>
            <a:endParaRPr lang="en-AU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3747650"/>
            <a:ext cx="9758851" cy="2574492"/>
          </a:xfrm>
        </p:spPr>
        <p:txBody>
          <a:bodyPr>
            <a:noAutofit/>
          </a:bodyPr>
          <a:lstStyle/>
          <a:p>
            <a:pPr algn="ctr"/>
            <a:r>
              <a:rPr lang="en-AU" dirty="0" smtClean="0"/>
              <a:t>Group 26:</a:t>
            </a:r>
          </a:p>
          <a:p>
            <a:pPr algn="ctr"/>
            <a:r>
              <a:rPr lang="en-AU" dirty="0" smtClean="0"/>
              <a:t>JACK HOPPER</a:t>
            </a:r>
          </a:p>
          <a:p>
            <a:pPr algn="ctr"/>
            <a:r>
              <a:rPr lang="en-AU" dirty="0" smtClean="0"/>
              <a:t>LYLE TALBOT </a:t>
            </a:r>
          </a:p>
          <a:p>
            <a:pPr algn="ctr"/>
            <a:r>
              <a:rPr lang="en-AU" dirty="0" smtClean="0"/>
              <a:t>SCOTT LEE</a:t>
            </a:r>
          </a:p>
          <a:p>
            <a:pPr algn="ctr"/>
            <a:r>
              <a:rPr lang="en-AU" dirty="0" smtClean="0"/>
              <a:t>SRINATH KADAMBI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73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3931" y="1714597"/>
                <a:ext cx="10936289" cy="47853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potential due to the springs.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𝑡𝑜𝑡𝑎𝑙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(−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 algn="ctr">
                  <a:buNone/>
                </a:pPr>
                <a:r>
                  <a:rPr lang="en-US" sz="2400" dirty="0" smtClean="0"/>
                  <a:t>Let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AU" sz="2400" dirty="0" smtClean="0"/>
              </a:p>
              <a:p>
                <a:pPr marL="0" indent="0">
                  <a:buNone/>
                </a:pPr>
                <a:endParaRPr lang="en-AU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𝑘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sz="2400" dirty="0"/>
              </a:p>
              <a:p>
                <a:pPr marL="0" indent="0">
                  <a:buNone/>
                </a:pPr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3931" y="1714597"/>
                <a:ext cx="10936289" cy="4785359"/>
              </a:xfrm>
              <a:blipFill rotWithShape="0">
                <a:blip r:embed="rId2"/>
                <a:stretch>
                  <a:fillRect l="-1171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931" y="314067"/>
            <a:ext cx="9404723" cy="1400530"/>
          </a:xfrm>
        </p:spPr>
        <p:txBody>
          <a:bodyPr/>
          <a:lstStyle/>
          <a:p>
            <a:r>
              <a:rPr lang="en-AU" dirty="0" smtClean="0"/>
              <a:t>POTENTIAL ENERGY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45614" y="4538670"/>
            <a:ext cx="1992922" cy="478251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2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LAGRANGIAN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</m:oMath>
                  </m:oMathPara>
                </a14:m>
                <a:endParaRPr lang="en-US" sz="2400" i="1" dirty="0" smtClean="0"/>
              </a:p>
              <a:p>
                <a:pPr marL="0" indent="0">
                  <a:buNone/>
                </a:pPr>
                <a:endParaRPr lang="en-AU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AU" sz="2400" i="1" dirty="0" smtClean="0"/>
              </a:p>
              <a:p>
                <a:pPr marL="0" indent="0">
                  <a:buNone/>
                </a:pPr>
                <a:endParaRPr lang="en-AU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i="1" dirty="0" smtClean="0"/>
              </a:p>
              <a:p>
                <a:pPr marL="0" indent="0">
                  <a:buNone/>
                </a:pPr>
                <a:endParaRPr lang="en-US" sz="24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𝐿</m:t>
                      </m:r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(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charset="0"/>
                                </a:rPr>
                                <m:t>− </m:t>
                              </m:r>
                              <m:acc>
                                <m:accPr>
                                  <m:chr m:val="̇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+ 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 )− </m:t>
                      </m:r>
                      <m:r>
                        <a:rPr lang="en-US" sz="2400" i="1">
                          <a:latin typeface="Cambria Math" charset="0"/>
                        </a:rPr>
                        <m:t>𝑘</m:t>
                      </m:r>
                      <m:sSup>
                        <m:s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7058" y="4473677"/>
            <a:ext cx="7167716" cy="934065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127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GENERALIZED FORCES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𝛿</m:t>
                      </m:r>
                      <m:r>
                        <a:rPr lang="en-US" sz="2400" i="1" smtClean="0">
                          <a:latin typeface="Cambria Math" charset="0"/>
                        </a:rPr>
                        <m:t>𝑊</m:t>
                      </m:r>
                      <m:r>
                        <a:rPr lang="en-US" sz="240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  <m:r>
                        <a:rPr lang="en-US" sz="2400" i="1">
                          <a:latin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𝛿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𝑀</m:t>
                              </m:r>
                            </m:e>
                          </m:acc>
                        </m:e>
                      </m:nary>
                      <m:r>
                        <a:rPr lang="en-US" sz="2400" i="1">
                          <a:latin typeface="Cambria Math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𝛿𝜃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latin typeface="Cambria Math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4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𝛿</m:t>
                      </m:r>
                      <m:r>
                        <a:rPr lang="en-US" sz="2400" i="1"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latin typeface="Cambria Math" charset="0"/>
                        </a:rPr>
                        <m:t> =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r>
                        <a:rPr lang="en-US" sz="2400" i="1">
                          <a:latin typeface="Cambria Math" charset="0"/>
                        </a:rPr>
                        <m:t>∙ </m:t>
                      </m:r>
                      <m:r>
                        <a:rPr lang="en-US" sz="2400" i="1">
                          <a:latin typeface="Cambria Math" charset="0"/>
                        </a:rPr>
                        <m:t>𝛿𝜃</m:t>
                      </m:r>
                    </m:oMath>
                  </m:oMathPara>
                </a14:m>
                <a:endParaRPr lang="en-AU" sz="2400" dirty="0" smtClean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𝛿</m:t>
                      </m:r>
                      <m:r>
                        <a:rPr lang="en-US" sz="2400" i="1"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∙</m:t>
                          </m:r>
                        </m:e>
                      </m:nary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𝛿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 smtClean="0"/>
              </a:p>
              <a:p>
                <a:pPr marL="0" indent="0"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=0    </m:t>
                      </m:r>
                      <m:r>
                        <a:rPr lang="en-US" sz="2400" i="1">
                          <a:latin typeface="Cambria Math" charset="0"/>
                        </a:rPr>
                        <m:t>𝑎𝑛𝑑</m:t>
                      </m:r>
                      <m:r>
                        <a:rPr lang="en-US" sz="2400" i="1"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lang="en-AU" sz="2400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31323" y="4691790"/>
            <a:ext cx="3329354" cy="570522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1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EQUATIONS OF MOTION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326688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For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AU" sz="2400" dirty="0" smtClean="0"/>
                  <a:t>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600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 smtClean="0"/>
              </a:p>
              <a:p>
                <a:pPr marL="0" indent="0" algn="ctr">
                  <a:buNone/>
                </a:pPr>
                <a:r>
                  <a:rPr lang="en-AU" sz="2400" dirty="0" smtClean="0"/>
                  <a:t>  </a:t>
                </a:r>
              </a:p>
              <a:p>
                <a:pPr marL="0" indent="0" algn="ctr">
                  <a:buNone/>
                </a:pPr>
                <a:r>
                  <a:rPr lang="en-AU" sz="1800" dirty="0" smtClean="0"/>
                  <a:t>Where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𝐿</m:t>
                    </m:r>
                    <m:r>
                      <a:rPr lang="en-US" sz="18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charset="0"/>
                          </a:rPr>
                          <m:t>4</m:t>
                        </m:r>
                      </m:den>
                    </m:f>
                    <m:r>
                      <a:rPr lang="en-US" sz="1800" i="1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1800" i="1">
                                    <a:latin typeface="Cambria Math" charset="0"/>
                                  </a:rPr>
                                  <m:t>−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1800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charset="0"/>
                          </a:rPr>
                          <m:t>+ </m:t>
                        </m:r>
                        <m:sSup>
                          <m:s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1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800" i="1">
                        <a:latin typeface="Cambria Math" charset="0"/>
                      </a:rPr>
                      <m:t>− </m:t>
                    </m:r>
                    <m:r>
                      <a:rPr lang="en-US" sz="1800" i="1">
                        <a:latin typeface="Cambria Math" charset="0"/>
                      </a:rPr>
                      <m:t>𝑘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AU" sz="1800" dirty="0" smtClean="0"/>
                  <a:t>and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=0 </m:t>
                    </m:r>
                  </m:oMath>
                </a14:m>
                <a:endParaRPr lang="en-AU" sz="1800" dirty="0" smtClean="0"/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charset="0"/>
                        </a:rPr>
                        <m:t>∴  </m:t>
                      </m:r>
                      <m:acc>
                        <m:accPr>
                          <m:chr m:val="̈"/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𝒙</m:t>
                          </m:r>
                        </m:e>
                      </m:acc>
                      <m:r>
                        <a:rPr lang="en-US" sz="2400" b="1" i="1">
                          <a:latin typeface="Cambria Math" charset="0"/>
                        </a:rPr>
                        <m:t>−</m:t>
                      </m:r>
                      <m:r>
                        <a:rPr lang="en-US" sz="2400" b="1" i="1">
                          <a:latin typeface="Cambria Math" charset="0"/>
                        </a:rPr>
                        <m:t>𝒉</m:t>
                      </m:r>
                      <m:acc>
                        <m:accPr>
                          <m:chr m:val="̈"/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r>
                        <a:rPr lang="en-US" sz="2400" b="1" i="1"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𝜽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charset="0"/>
                            </a:rPr>
                            <m:t>𝟐</m:t>
                          </m:r>
                          <m:r>
                            <a:rPr lang="en-US" sz="2400" b="1" i="1">
                              <a:latin typeface="Cambria Math" charset="0"/>
                            </a:rPr>
                            <m:t>𝒌𝒙</m:t>
                          </m:r>
                        </m:num>
                        <m:den>
                          <m:sSub>
                            <m:sSub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326688" cy="5030787"/>
              </a:xfrm>
              <a:blipFill rotWithShape="0">
                <a:blip r:embed="rId3"/>
                <a:stretch>
                  <a:fillRect l="-94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36654" y="4454181"/>
            <a:ext cx="3529780" cy="965034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1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EQUATIONS OF MOTION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35091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For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𝛿𝜃</m:t>
                    </m:r>
                  </m:oMath>
                </a14:m>
                <a:r>
                  <a:rPr lang="en-AU" sz="2400" dirty="0" smtClean="0"/>
                  <a:t> we have: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AU" sz="2400" dirty="0" smtClean="0"/>
              </a:p>
              <a:p>
                <a:pPr marL="0" indent="0" algn="ctr">
                  <a:buNone/>
                </a:pPr>
                <a:endParaRPr lang="en-AU" sz="2400" dirty="0" smtClean="0"/>
              </a:p>
              <a:p>
                <a:pPr marL="0" indent="0" algn="ctr">
                  <a:buNone/>
                </a:pPr>
                <a:r>
                  <a:rPr lang="en-AU" sz="1800" dirty="0"/>
                  <a:t>W</a:t>
                </a:r>
                <a:r>
                  <a:rPr lang="en-AU" sz="1800" dirty="0" smtClean="0"/>
                  <a:t>here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𝐿</m:t>
                    </m:r>
                    <m:r>
                      <a:rPr lang="en-US" sz="18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charset="0"/>
                          </a:rPr>
                          <m:t>4</m:t>
                        </m:r>
                      </m:den>
                    </m:f>
                    <m:r>
                      <a:rPr lang="en-US" sz="1800" i="1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1800" i="1">
                                    <a:latin typeface="Cambria Math" charset="0"/>
                                  </a:rPr>
                                  <m:t>−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1800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charset="0"/>
                          </a:rPr>
                          <m:t>+ </m:t>
                        </m:r>
                        <m:sSup>
                          <m:s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1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1800" i="1">
                        <a:latin typeface="Cambria Math" charset="0"/>
                      </a:rPr>
                      <m:t>− </m:t>
                    </m:r>
                    <m:r>
                      <a:rPr lang="en-US" sz="1800" i="1">
                        <a:latin typeface="Cambria Math" charset="0"/>
                      </a:rPr>
                      <m:t>𝑘</m:t>
                    </m:r>
                    <m:sSup>
                      <m:sSup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AU" sz="1800" dirty="0" smtClean="0"/>
                  <a:t>and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=</m:t>
                    </m:r>
                    <m:r>
                      <a:rPr lang="en-US" sz="1800" i="1">
                        <a:latin typeface="Cambria Math" charset="0"/>
                      </a:rPr>
                      <m:t>𝑃</m:t>
                    </m:r>
                  </m:oMath>
                </a14:m>
                <a:endParaRPr lang="en-AU" sz="1800" dirty="0" smtClean="0"/>
              </a:p>
              <a:p>
                <a:pPr marL="0" indent="0">
                  <a:buNone/>
                </a:pPr>
                <a:endParaRPr lang="en-AU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∴ 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sSub>
                        <m:sSubPr>
                          <m:ctrlPr>
                            <a:rPr lang="en-AU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AU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̈"/>
                          <m:ctrlPr>
                            <a:rPr lang="en-AU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AU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AU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sSub>
                            <m:sSubPr>
                              <m:ctrlPr>
                                <a:rPr lang="en-AU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acc>
                        <m:accPr>
                          <m:chr m:val="̇"/>
                          <m:ctrlPr>
                            <a:rPr lang="en-AU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AU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350910" cy="5030787"/>
              </a:xfrm>
              <a:blipFill rotWithShape="0">
                <a:blip r:embed="rId2"/>
                <a:stretch>
                  <a:fillRect l="-943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1398" y="4086555"/>
            <a:ext cx="7864514" cy="970040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5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EQUATIONS OF MOTION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35091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</a:t>
                </a:r>
                <a:r>
                  <a:rPr lang="en-AU" sz="2400" dirty="0" smtClean="0"/>
                  <a:t>e can express the EOM as:</a:t>
                </a:r>
              </a:p>
              <a:p>
                <a:pPr marL="0" indent="0" algn="ctr">
                  <a:buNone/>
                </a:pPr>
                <a:endParaRPr lang="en-US" sz="24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sSup>
                                              <m:sSup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𝒎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𝒎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∙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𝒌𝒙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  <m:acc>
                                  <m:accPr>
                                    <m:chr m:val="̇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AU" b="1" dirty="0" smtClean="0"/>
              </a:p>
              <a:p>
                <a:pPr marL="0" indent="0">
                  <a:buNone/>
                </a:pPr>
                <a:endParaRPr lang="en-AU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350910" cy="5030787"/>
              </a:xfrm>
              <a:blipFill rotWithShape="0">
                <a:blip r:embed="rId2"/>
                <a:stretch>
                  <a:fillRect l="-943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COLLISION MODELLING</a:t>
            </a:r>
            <a:endParaRPr lang="en-AU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1727" y="1690688"/>
            <a:ext cx="4059936" cy="10698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6513015" y="1933004"/>
            <a:ext cx="1572768" cy="585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Shuttle</a:t>
            </a:r>
            <a:endParaRPr lang="en-AU" dirty="0"/>
          </a:p>
        </p:txBody>
      </p:sp>
      <p:grpSp>
        <p:nvGrpSpPr>
          <p:cNvPr id="33" name="Group 32"/>
          <p:cNvGrpSpPr/>
          <p:nvPr/>
        </p:nvGrpSpPr>
        <p:grpSpPr>
          <a:xfrm>
            <a:off x="9036105" y="1829642"/>
            <a:ext cx="2057400" cy="4245748"/>
            <a:chOff x="7185272" y="1749886"/>
            <a:chExt cx="2057400" cy="4245748"/>
          </a:xfrm>
        </p:grpSpPr>
        <p:grpSp>
          <p:nvGrpSpPr>
            <p:cNvPr id="10" name="Group 9"/>
            <p:cNvGrpSpPr/>
            <p:nvPr/>
          </p:nvGrpSpPr>
          <p:grpSpPr>
            <a:xfrm>
              <a:off x="7625866" y="1749886"/>
              <a:ext cx="1599499" cy="411698"/>
              <a:chOff x="7665356" y="1749886"/>
              <a:chExt cx="2570722" cy="411698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7665356" y="2158600"/>
                <a:ext cx="2570722" cy="2984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8091182" y="1749886"/>
                    <a:ext cx="85953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AU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1182" y="1749886"/>
                    <a:ext cx="859536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/>
            <p:cNvCxnSpPr/>
            <p:nvPr/>
          </p:nvCxnSpPr>
          <p:spPr>
            <a:xfrm flipV="1">
              <a:off x="7560830" y="5994142"/>
              <a:ext cx="1338942" cy="149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7560830" y="5095930"/>
              <a:ext cx="0" cy="89970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185272" y="4606073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92D05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92D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5272" y="4606073"/>
                  <a:ext cx="6858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556872" y="5543061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92D05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92D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6872" y="5543061"/>
                  <a:ext cx="6858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5751524" y="3363730"/>
            <a:ext cx="2926080" cy="2920557"/>
            <a:chOff x="4067822" y="3447288"/>
            <a:chExt cx="2926080" cy="2743200"/>
          </a:xfrm>
        </p:grpSpPr>
        <p:sp>
          <p:nvSpPr>
            <p:cNvPr id="12" name="Oval 11"/>
            <p:cNvSpPr/>
            <p:nvPr/>
          </p:nvSpPr>
          <p:spPr>
            <a:xfrm>
              <a:off x="4067822" y="3447288"/>
              <a:ext cx="2926080" cy="2743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012968" y="3912544"/>
              <a:ext cx="664198" cy="403424"/>
              <a:chOff x="5012968" y="3912544"/>
              <a:chExt cx="664198" cy="40342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530862" y="4197096"/>
                <a:ext cx="146304" cy="11887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5155958" y="4256532"/>
                <a:ext cx="374904" cy="45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012968" y="3912544"/>
                    <a:ext cx="449314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AU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2968" y="3912544"/>
                    <a:ext cx="44931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4" name="Oval 33"/>
          <p:cNvSpPr/>
          <p:nvPr/>
        </p:nvSpPr>
        <p:spPr>
          <a:xfrm>
            <a:off x="7238368" y="4912687"/>
            <a:ext cx="146304" cy="1188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7393938" y="4980565"/>
            <a:ext cx="374904" cy="4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493456" y="5031559"/>
                <a:ext cx="4493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456" y="5031559"/>
                <a:ext cx="44931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26990" y="5032692"/>
                <a:ext cx="333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𝑂</m:t>
                      </m:r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990" y="5032692"/>
                <a:ext cx="33387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3712" y="1690688"/>
                <a:ext cx="2532185" cy="2625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600" i="1">
                                  <a:latin typeface="Cambria Math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𝐹</m:t>
                              </m:r>
                            </m:e>
                          </m:sPre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600" dirty="0" smtClean="0"/>
              </a:p>
              <a:p>
                <a:endParaRPr lang="en-AU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600" i="1">
                                  <a:latin typeface="Cambria Math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𝐹</m:t>
                              </m:r>
                            </m:e>
                          </m:sPre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𝑂</m:t>
                          </m:r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12" y="1690688"/>
                <a:ext cx="2532185" cy="26252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6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10807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COLLISION MODELLING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453307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Two possible configurations:</a:t>
                </a: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𝑐𝑜𝑙𝑙𝑖𝑠𝑖𝑜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∓</m:t>
                          </m:r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4533075" cy="4351338"/>
              </a:xfrm>
              <a:blipFill rotWithShape="0">
                <a:blip r:embed="rId2"/>
                <a:stretch>
                  <a:fillRect l="-282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691944" y="2275009"/>
            <a:ext cx="1312923" cy="4900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Shuttle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694703" y="6194607"/>
                <a:ext cx="797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/>
                        </a:rPr>
                        <m:t>𝑂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703" y="6194607"/>
                <a:ext cx="79783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7216877" y="6291959"/>
            <a:ext cx="1338942" cy="14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216877" y="5403579"/>
            <a:ext cx="0" cy="8997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83297" y="5093712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297" y="5093712"/>
                <a:ext cx="685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369912" y="6036747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912" y="6036747"/>
                <a:ext cx="68580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51727" y="1690688"/>
            <a:ext cx="4059936" cy="10698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5359798" y="1941630"/>
            <a:ext cx="1572768" cy="585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Shuttle</a:t>
            </a:r>
            <a:endParaRPr lang="en-AU" dirty="0"/>
          </a:p>
        </p:txBody>
      </p:sp>
      <p:sp>
        <p:nvSpPr>
          <p:cNvPr id="30" name="Rectangle 29"/>
          <p:cNvSpPr/>
          <p:nvPr/>
        </p:nvSpPr>
        <p:spPr>
          <a:xfrm>
            <a:off x="7836770" y="1930920"/>
            <a:ext cx="1572768" cy="585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Shuttle</a:t>
            </a:r>
            <a:endParaRPr lang="en-AU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59799" y="2223528"/>
            <a:ext cx="4334052" cy="4088374"/>
            <a:chOff x="7070854" y="3056857"/>
            <a:chExt cx="5191818" cy="4882738"/>
          </a:xfrm>
        </p:grpSpPr>
        <p:cxnSp>
          <p:nvCxnSpPr>
            <p:cNvPr id="12" name="Straight Arrow Connector 11"/>
            <p:cNvCxnSpPr>
              <a:endCxn id="30" idx="3"/>
            </p:cNvCxnSpPr>
            <p:nvPr/>
          </p:nvCxnSpPr>
          <p:spPr>
            <a:xfrm flipV="1">
              <a:off x="9295475" y="3056857"/>
              <a:ext cx="2626615" cy="488273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555531" y="4148175"/>
                  <a:ext cx="1937379" cy="10333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𝑜𝑐</m:t>
                                </m:r>
                              </m:sub>
                            </m:sSub>
                          </m:e>
                        </m:sPre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AU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A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A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A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AU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AU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AU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531" y="4148175"/>
                  <a:ext cx="1937379" cy="103334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0302215" y="5032582"/>
                  <a:ext cx="1960457" cy="10073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𝑜𝑐</m:t>
                                </m:r>
                              </m:sub>
                            </m:sSub>
                          </m:e>
                        </m:sPre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A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AU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AU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AU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AU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215" y="5032582"/>
                  <a:ext cx="1960457" cy="100731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>
              <a:endCxn id="29" idx="1"/>
            </p:cNvCxnSpPr>
            <p:nvPr/>
          </p:nvCxnSpPr>
          <p:spPr>
            <a:xfrm flipH="1" flipV="1">
              <a:off x="7070854" y="3069648"/>
              <a:ext cx="2224622" cy="48699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48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MODELLING </a:t>
            </a:r>
            <a:r>
              <a:rPr lang="en-AU" dirty="0" smtClean="0"/>
              <a:t>(VELOCITY VECTORS)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On the disk,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h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𝑜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On the shuttle,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AU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latin typeface="Cambria Math"/>
                      </a:rPr>
                      <m:t>:</m:t>
                    </m:r>
                  </m:oMath>
                </a14:m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−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MODELLING </a:t>
            </a:r>
            <a:r>
              <a:rPr lang="en-AU" dirty="0" smtClean="0"/>
              <a:t>(VIRTUAL WORK DONE BY IMPULSE FORCES)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i="1" dirty="0" smtClean="0"/>
              </a:p>
              <a:p>
                <a:pPr marL="0" indent="0">
                  <a:buNone/>
                </a:pPr>
                <a:endParaRPr lang="en-US" sz="24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Only </a:t>
                </a:r>
                <a:r>
                  <a:rPr lang="en-US" sz="2600" dirty="0"/>
                  <a:t>impulsive forces are </a:t>
                </a:r>
                <a:r>
                  <a:rPr lang="en-US" sz="2600" dirty="0" smtClean="0"/>
                  <a:t>considered.</a:t>
                </a:r>
                <a:endParaRPr lang="en-AU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dirty="0" smtClean="0"/>
              <a:t>Introduction to dynamical system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Coordinate system, DOF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Kinetic energy of our system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Potential energy of our system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Lagrangian formulation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Generalized forces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Equations of motion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Collision Modelling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Simulation and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MODELLING </a:t>
            </a:r>
            <a:r>
              <a:rPr lang="en-AU" dirty="0" smtClean="0"/>
              <a:t>(VIRTUAL WORK DONE BY IMPULSE FORCES)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 smtClean="0"/>
                  <a:t>We </a:t>
                </a:r>
                <a:r>
                  <a:rPr lang="en-US" sz="2600" dirty="0"/>
                  <a:t>have two generalized </a:t>
                </a:r>
                <a:r>
                  <a:rPr lang="en-US" sz="2600" dirty="0" smtClean="0"/>
                  <a:t>coordinates: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AU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AU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600" i="1">
                        <a:latin typeface="Cambria Math"/>
                      </a:rPr>
                      <m:t>. </m:t>
                    </m:r>
                  </m:oMath>
                </a14:m>
                <a:endParaRPr lang="en-AU" sz="2600" dirty="0" smtClean="0"/>
              </a:p>
              <a:p>
                <a:pPr marL="0" indent="0">
                  <a:buNone/>
                </a:pPr>
                <a:endParaRPr lang="en-AU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/>
                            </a:rPr>
                            <m:t> </m:t>
                          </m:r>
                        </m:e>
                        <m:sup>
                          <m:r>
                            <a:rPr lang="en-US" sz="2600" i="1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600" i="1">
                                    <a:latin typeface="Cambria Math"/>
                                  </a:rPr>
                                  <m:t>h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𝑜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lang="en-AU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600" i="1">
                          <a:latin typeface="Cambria Math"/>
                        </a:rPr>
                        <m:t>   </m:t>
                      </m:r>
                      <m:box>
                        <m:box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𝑦𝑖𝑒𝑙𝑑𝑠</m:t>
                              </m:r>
                            </m:e>
                          </m:groupChr>
                        </m:e>
                      </m:box>
                      <m:r>
                        <a:rPr lang="en-US" sz="2600" i="1">
                          <a:latin typeface="Cambria Math"/>
                        </a:rPr>
                        <m:t>    </m:t>
                      </m:r>
                      <m:sSup>
                        <m:sSup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/>
                            </a:rPr>
                            <m:t> </m:t>
                          </m:r>
                        </m:e>
                        <m:sup>
                          <m:r>
                            <a:rPr lang="en-US" sz="2600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sz="2600" i="1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600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600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sz="2600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60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sz="2600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60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600" i="1">
                          <a:latin typeface="Cambria Math"/>
                        </a:rPr>
                        <m:t>    </m:t>
                      </m:r>
                    </m:oMath>
                  </m:oMathPara>
                </a14:m>
                <a:endParaRPr lang="en-AU" sz="2600" dirty="0" smtClean="0"/>
              </a:p>
              <a:p>
                <a:pPr marL="0" indent="0">
                  <a:buNone/>
                </a:pPr>
                <a:endParaRPr lang="en-AU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/>
                            </a:rPr>
                            <m:t> </m:t>
                          </m:r>
                        </m:e>
                        <m:sup>
                          <m:r>
                            <a:rPr lang="en-US" sz="2600" i="1">
                              <a:latin typeface="Cambria Math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600" i="1">
                                    <a:latin typeface="Cambria Math"/>
                                  </a:rPr>
                                  <m:t>−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i="1">
                                    <a:latin typeface="Cambria Math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600" i="1">
                          <a:latin typeface="Cambria Math"/>
                        </a:rPr>
                        <m:t>   </m:t>
                      </m:r>
                      <m:box>
                        <m:box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𝑦𝑖𝑒𝑙𝑑𝑠</m:t>
                              </m:r>
                            </m:e>
                          </m:groupChr>
                        </m:e>
                      </m:box>
                      <m:r>
                        <a:rPr lang="en-US" sz="2600" i="1">
                          <a:latin typeface="Cambria Math"/>
                        </a:rPr>
                        <m:t>    </m:t>
                      </m:r>
                      <m:sSup>
                        <m:sSup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/>
                            </a:rPr>
                            <m:t> </m:t>
                          </m:r>
                        </m:e>
                        <m:sup>
                          <m:r>
                            <a:rPr lang="en-US" sz="2600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sz="2600" i="1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600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sz="26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600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sz="2600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sz="2600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60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2600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sz="2600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r>
                                  <a:rPr lang="en-US" sz="260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600" i="1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en-AU" sz="2600" dirty="0"/>
              </a:p>
              <a:p>
                <a:endParaRPr lang="en-AU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  <a:blipFill rotWithShape="0">
                <a:blip r:embed="rId2"/>
                <a:stretch>
                  <a:fillRect l="-1043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MODELLING (VIRTUAL WORK DONE BY IMPULSE FORCES)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i="1" smtClean="0">
                          <a:latin typeface="Cambria Math"/>
                        </a:rPr>
                        <m:t>𝑊</m:t>
                      </m:r>
                      <m:r>
                        <a:rPr lang="en-US" i="1" smtClean="0">
                          <a:latin typeface="Cambria Math"/>
                        </a:rPr>
                        <m:t>=−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</a:rPr>
                            <m:t>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 algn="ctr">
                  <a:buNone/>
                </a:pPr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i="1" smtClean="0">
                          <a:latin typeface="Cambria Math"/>
                        </a:rPr>
                        <m:t>𝑊</m:t>
                      </m:r>
                      <m:r>
                        <a:rPr lang="en-US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 +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AU" dirty="0" smtClean="0"/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 algn="ctr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∙(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h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) +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∙(−</m:t>
                      </m:r>
                      <m:r>
                        <a:rPr lang="en-US" i="1">
                          <a:latin typeface="Cambria Math"/>
                        </a:rPr>
                        <m:t>h</m:t>
                      </m:r>
                      <m:r>
                        <a:rPr lang="en-US" i="1">
                          <a:latin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+0∙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acc>
                      <m:r>
                        <a:rPr lang="en-AU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AU" b="0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33206" y="5373539"/>
            <a:ext cx="3278601" cy="553535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9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MODELLING </a:t>
            </a:r>
            <a:r>
              <a:rPr lang="en-AU" dirty="0" smtClean="0"/>
              <a:t>(GENERALIZED MOMENTA)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AU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AU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MODELLING </a:t>
            </a:r>
            <a:r>
              <a:rPr lang="en-AU" dirty="0" smtClean="0"/>
              <a:t>(CHANGE IN </a:t>
            </a:r>
            <a:r>
              <a:rPr lang="en-AU" dirty="0"/>
              <a:t>MOMENTA)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5423" y="2052918"/>
                <a:ext cx="11578726" cy="4480083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AU" sz="1600" dirty="0" smtClean="0"/>
              </a:p>
              <a:p>
                <a:pPr marL="0" indent="0">
                  <a:buNone/>
                </a:pPr>
                <a:endParaRPr lang="en-AU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</a:rPr>
                            <m:t>𝒉</m:t>
                          </m:r>
                          <m:sSup>
                            <m:s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/>
                        </a:rPr>
                        <m:t> = −</m:t>
                      </m:r>
                      <m:sSub>
                        <m:sSub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US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AU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</a:rPr>
                            <m:t>𝒉</m:t>
                          </m:r>
                          <m:sSup>
                            <m:s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b="1" i="1" dirty="0" smtClean="0"/>
              </a:p>
              <a:p>
                <a:pPr marL="0" indent="0">
                  <a:buNone/>
                </a:pPr>
                <a:endParaRPr lang="en-AU" b="1" i="1" dirty="0" smtClean="0"/>
              </a:p>
              <a:p>
                <a:pPr marL="0" indent="0">
                  <a:buNone/>
                </a:pPr>
                <a:endParaRPr lang="en-AU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AU" sz="1600" dirty="0" smtClean="0"/>
              </a:p>
              <a:p>
                <a:pPr marL="0" indent="0">
                  <a:buNone/>
                </a:pPr>
                <a:endParaRPr lang="en-AU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𝜽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sz="2400" b="1" i="1">
                          <a:latin typeface="Cambria Math"/>
                        </a:rPr>
                        <m:t>−</m:t>
                      </m:r>
                      <m:r>
                        <a:rPr lang="en-US" sz="2400" b="1" i="1">
                          <a:latin typeface="Cambria Math"/>
                        </a:rPr>
                        <m:t>𝒉</m:t>
                      </m:r>
                      <m:sSub>
                        <m:sSub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1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𝒉</m:t>
                          </m:r>
                          <m:sSup>
                            <m:sSup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1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𝜽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sz="24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𝜽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sz="2400" b="1" i="1">
                          <a:latin typeface="Cambria Math"/>
                        </a:rPr>
                        <m:t>−</m:t>
                      </m:r>
                      <m:r>
                        <a:rPr lang="en-US" sz="2400" b="1" i="1">
                          <a:latin typeface="Cambria Math"/>
                        </a:rPr>
                        <m:t>𝒉</m:t>
                      </m:r>
                      <m:sSub>
                        <m:sSub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1" i="1"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𝒉</m:t>
                          </m:r>
                          <m:sSup>
                            <m:sSupPr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latin typeface="Cambria Math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1" i="1"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AU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𝜽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423" y="2052918"/>
                <a:ext cx="11578726" cy="4480083"/>
              </a:xfr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4970" y="2718294"/>
            <a:ext cx="7391871" cy="663884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385590" y="4902506"/>
            <a:ext cx="11193137" cy="914400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8494005" y="3396977"/>
            <a:ext cx="171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Equation 01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50347" y="5816906"/>
            <a:ext cx="171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Equation 02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MODELLING </a:t>
            </a:r>
            <a:r>
              <a:rPr lang="en-AU" dirty="0" smtClean="0"/>
              <a:t>(THIRD EQUATION)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9"/>
                <a:ext cx="9755188" cy="366273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We </a:t>
                </a:r>
                <a:r>
                  <a:rPr lang="en-US" dirty="0"/>
                  <a:t>have, </a:t>
                </a:r>
                <a:r>
                  <a:rPr lang="en-US" dirty="0" smtClean="0"/>
                  <a:t>3 </a:t>
                </a:r>
                <a:r>
                  <a:rPr lang="en-US" dirty="0"/>
                  <a:t>unknowns: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𝑎𝑛𝑑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, so a third equation is required</a:t>
                </a:r>
                <a:r>
                  <a:rPr lang="en-US" dirty="0" smtClean="0"/>
                  <a:t>.</a:t>
                </a:r>
                <a:endParaRPr lang="en-AU" dirty="0"/>
              </a:p>
              <a:p>
                <a:pPr marL="0" indent="0" algn="ctr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𝒆</m:t>
                      </m:r>
                      <m:r>
                        <a:rPr lang="en-US" b="1" i="1" smtClean="0">
                          <a:latin typeface="Cambria Math"/>
                        </a:rPr>
                        <m:t>= −</m:t>
                      </m:r>
                      <m:f>
                        <m:f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A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𝑶</m:t>
                                  </m:r>
                                  <m:sSub>
                                    <m:sSubPr>
                                      <m:ctrlPr>
                                        <a:rPr lang="en-A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1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/>
                                </a:rPr>
                                <m:t>− </m:t>
                              </m:r>
                              <m:sSubSup>
                                <m:sSubSup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A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𝑶</m:t>
                                  </m:r>
                                  <m:sSub>
                                    <m:sSubPr>
                                      <m:ctrlPr>
                                        <a:rPr lang="en-A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1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∙ 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𝟏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b="1" i="1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𝑶</m:t>
                              </m:r>
                              <m:sSub>
                                <m:sSub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1" i="1">
                              <a:latin typeface="Cambria Math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𝑶</m:t>
                              </m:r>
                              <m:sSub>
                                <m:sSub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∙  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𝟏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b="1" i="1">
                          <a:latin typeface="Cambria Math"/>
                        </a:rPr>
                        <m:t>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𝑶</m:t>
                          </m:r>
                          <m:sSub>
                            <m:sSub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</m:sup>
                      </m:sSubSup>
                      <m:r>
                        <a:rPr lang="en-US" b="1" i="1">
                          <a:latin typeface="Cambria Math"/>
                        </a:rPr>
                        <m:t>− </m:t>
                      </m:r>
                      <m:sSubSup>
                        <m:sSubSup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𝑶</m:t>
                          </m:r>
                          <m:sSub>
                            <m:sSub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</m:sup>
                      </m:sSubSup>
                      <m:r>
                        <a:rPr lang="en-US" b="1" i="1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AU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∙ 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/>
                        </a:rPr>
                        <m:t>= −</m:t>
                      </m:r>
                      <m:d>
                        <m:dPr>
                          <m:ctrlPr>
                            <a:rPr lang="en-AU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𝑶</m:t>
                              </m:r>
                              <m:sSub>
                                <m:sSub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b="1" i="1">
                              <a:latin typeface="Cambria Math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𝑶</m:t>
                              </m:r>
                              <m:sSub>
                                <m:sSub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∙ 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9"/>
                <a:ext cx="9755188" cy="3662730"/>
              </a:xfrm>
              <a:blipFill rotWithShape="0">
                <a:blip r:embed="rId2"/>
                <a:stretch>
                  <a:fillRect l="-1313" t="-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MODELLING </a:t>
            </a:r>
            <a:r>
              <a:rPr lang="en-AU" dirty="0" smtClean="0"/>
              <a:t>(THIRD EQUATION)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9"/>
                <a:ext cx="9755188" cy="3662730"/>
              </a:xfrm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Recall: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  <m:acc>
                                <m:accPr>
                                  <m:chr m:val="̇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AU" dirty="0" smtClean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𝑂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− </m:t>
                              </m:r>
                              <m:acc>
                                <m:accPr>
                                  <m:chr m:val="̇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dirty="0"/>
              </a:p>
              <a:p>
                <a:pPr marL="0" indent="0" algn="ctr"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𝒆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AU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/>
                                <m:sup>
                                  <m:r>
                                    <a:rPr lang="en-US" b="1" i="1"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h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/>
                                <m:sup>
                                  <m:r>
                                    <a:rPr lang="en-US" b="1" i="1"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1" i="1">
                          <a:latin typeface="Cambria Math"/>
                        </a:rPr>
                        <m:t>= −</m:t>
                      </m:r>
                      <m:d>
                        <m:dPr>
                          <m:ctrlPr>
                            <a:rPr lang="en-AU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̇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/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h</m:t>
                              </m:r>
                              <m:acc>
                                <m:accPr>
                                  <m:chr m:val="̇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/>
                            <m:sup>
                              <m:r>
                                <a:rPr lang="en-US" b="1" i="1">
                                  <a:latin typeface="Cambria Math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 marL="0" indent="0" algn="ctr">
                  <a:buNone/>
                </a:pPr>
                <a:endParaRPr lang="en-AU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>
                          <a:latin typeface="Cambria Math"/>
                        </a:rPr>
                        <m:t>= −</m:t>
                      </m:r>
                      <m:r>
                        <a:rPr lang="en-US" b="1" i="1" smtClean="0">
                          <a:latin typeface="Cambria Math"/>
                        </a:rPr>
                        <m:t>𝒆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9"/>
                <a:ext cx="9755188" cy="3662730"/>
              </a:xfrm>
              <a:blipFill rotWithShape="0">
                <a:blip r:embed="rId2"/>
                <a:stretch>
                  <a:fillRect l="-1313" t="-38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14371" y="4985153"/>
            <a:ext cx="2236424" cy="820736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5877498" y="5805889"/>
            <a:ext cx="204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Equation 03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8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COLLISION MODELLING </a:t>
            </a:r>
            <a:r>
              <a:rPr lang="en-AU" dirty="0" smtClean="0"/>
              <a:t>(FINAL EQUATIONS)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 smtClean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dirty="0" smtClean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AU" b="0" i="0" smtClean="0"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/>
                        </a:rPr>
                        <m:t>e</m:t>
                      </m:r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AU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) −  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1">
                          <a:latin typeface="Cambria Math"/>
                        </a:rPr>
                        <m:t> ∙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45110" y="1690688"/>
            <a:ext cx="8229600" cy="4415144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42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AND ANIMATION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200" y="1825624"/>
                <a:ext cx="9755188" cy="448627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Define a vector to capture the state of the system:</a:t>
                </a:r>
                <a:endParaRPr lang="en-AU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9755188" cy="4486275"/>
              </a:xfrm>
              <a:prstGeom prst="rect">
                <a:avLst/>
              </a:prstGeom>
              <a:blipFill rotWithShape="0">
                <a:blip r:embed="rId2"/>
                <a:stretch>
                  <a:fillRect l="-1313" t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5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AND ANIMATION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200" y="1825624"/>
                <a:ext cx="9755188" cy="50323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The derivative of which we have an explicit expression for:</a:t>
                </a:r>
                <a:endParaRPr lang="en-AU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b="1" dirty="0" smtClean="0"/>
              </a:p>
              <a:p>
                <a:pPr marL="0" indent="0" algn="ctr">
                  <a:buNone/>
                </a:pPr>
                <a:endParaRPr lang="en-AU" b="1" dirty="0" smtClean="0"/>
              </a:p>
              <a:p>
                <a:pPr marL="0" indent="0">
                  <a:buNone/>
                </a:pPr>
                <a:r>
                  <a:rPr lang="en-AU" dirty="0" smtClean="0"/>
                  <a:t>Remember from EOMS: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sSup>
                                              <m:sSupPr>
                                                <m:ctrlPr>
                                                  <a:rPr lang="en-US" sz="22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  <m:t>𝒎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  <m:t>𝒎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sz="22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200" b="1" i="1">
                          <a:latin typeface="Cambria Math" panose="02040503050406030204" pitchFamily="18" charset="0"/>
                        </a:rPr>
                        <m:t>∙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sSup>
                                  <m:sSup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𝒌𝒙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sz="22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  <m:acc>
                                  <m:accPr>
                                    <m:chr m:val="̇"/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2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9755188" cy="5032376"/>
              </a:xfrm>
              <a:prstGeom prst="rect">
                <a:avLst/>
              </a:prstGeom>
              <a:blipFill rotWithShape="0">
                <a:blip r:embed="rId2"/>
                <a:stretch>
                  <a:fillRect l="-1313" t="-1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AND ANIMATION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200" y="1825624"/>
                <a:ext cx="9755188" cy="50323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Don’t forget the applied torque:</a:t>
                </a:r>
                <a:endParaRPr lang="en-AU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acc>
                                      <m:accPr>
                                        <m:chr m:val="̈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sSup>
                                              <m:sSup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𝒓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∙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𝒌𝒙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  <m:acc>
                                  <m:accPr>
                                    <m:chr m:val="̇"/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b="1" dirty="0" smtClean="0"/>
              </a:p>
              <a:p>
                <a:pPr marL="0" indent="0" algn="ctr">
                  <a:buNone/>
                </a:pPr>
                <a:endParaRPr lang="en-AU" b="1" dirty="0" smtClean="0"/>
              </a:p>
              <a:p>
                <a:pPr marL="0" indent="0">
                  <a:buNone/>
                </a:pPr>
                <a:r>
                  <a:rPr lang="en-US" dirty="0" smtClean="0"/>
                  <a:t>We must explicitly state:</a:t>
                </a:r>
                <a:endParaRPr lang="en-AU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6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9755188" cy="5032376"/>
              </a:xfrm>
              <a:prstGeom prst="rect">
                <a:avLst/>
              </a:prstGeom>
              <a:blipFill rotWithShape="0">
                <a:blip r:embed="rId2"/>
                <a:stretch>
                  <a:fillRect l="-1313" t="-1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983794" y="3578942"/>
            <a:ext cx="344130" cy="344130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4945626" y="4827640"/>
            <a:ext cx="1469922" cy="574778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54" y="0"/>
            <a:ext cx="659744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SYSTEM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1690688"/>
                <a:ext cx="4254910" cy="7171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 smtClean="0"/>
                  <a:t>Assumptions:</a:t>
                </a:r>
                <a:endParaRPr lang="en-US" sz="2600" b="1" dirty="0"/>
              </a:p>
              <a:p>
                <a:endParaRPr lang="en-US" sz="26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/>
                  <a:t> is a point mass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No friction or losses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 smtClean="0"/>
              </a:p>
              <a:p>
                <a:endParaRPr lang="en-US" sz="2600" dirty="0" smtClean="0"/>
              </a:p>
              <a:p>
                <a:endParaRPr lang="en-US" sz="2600" dirty="0"/>
              </a:p>
              <a:p>
                <a:endParaRPr lang="en-US" sz="2600" dirty="0" smtClean="0"/>
              </a:p>
              <a:p>
                <a:endParaRPr lang="en-US" sz="2600" dirty="0"/>
              </a:p>
              <a:p>
                <a:endParaRPr lang="en-US" sz="2600" dirty="0" smtClean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254910" cy="7171194"/>
              </a:xfrm>
              <a:prstGeom prst="rect">
                <a:avLst/>
              </a:prstGeom>
              <a:blipFill rotWithShape="0">
                <a:blip r:embed="rId3"/>
                <a:stretch>
                  <a:fillRect l="-3013" t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27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AND ANIMATION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200" y="1690687"/>
                <a:ext cx="9755188" cy="503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So… what happens: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=0.6∙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:endParaRPr lang="en-AU" b="1" dirty="0" smtClean="0"/>
              </a:p>
              <a:p>
                <a:pPr marL="0" indent="0" algn="ctr">
                  <a:buNone/>
                </a:pPr>
                <a:endParaRPr lang="en-AU" b="1" dirty="0"/>
              </a:p>
              <a:p>
                <a:pPr marL="0" indent="0" algn="ctr">
                  <a:buNone/>
                </a:pPr>
                <a:endParaRPr lang="en-AU" b="1" dirty="0" smtClean="0"/>
              </a:p>
              <a:p>
                <a:pPr marL="0" indent="0" algn="ctr">
                  <a:buNone/>
                </a:pPr>
                <a:endParaRPr lang="en-AU" b="1" dirty="0" smtClean="0"/>
              </a:p>
              <a:p>
                <a:pPr marL="0" indent="0">
                  <a:buNone/>
                </a:pPr>
                <a:endParaRPr lang="en-AU" sz="22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7"/>
                <a:ext cx="9755188" cy="5030787"/>
              </a:xfrm>
              <a:prstGeom prst="rect">
                <a:avLst/>
              </a:prstGeom>
              <a:blipFill rotWithShape="0">
                <a:blip r:embed="rId2"/>
                <a:stretch>
                  <a:fillRect l="-1313" t="-1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279556" y="3927987"/>
            <a:ext cx="204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Initial conditions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9480" y="5078984"/>
            <a:ext cx="204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Torque applied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40251" y="4507634"/>
            <a:ext cx="3234808" cy="521110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5679788" y="2399071"/>
            <a:ext cx="599768" cy="1789470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21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imulation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3702" y="1458779"/>
            <a:ext cx="5998866" cy="47330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19" y="897433"/>
            <a:ext cx="8025554" cy="5960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AND ANIMATION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4109" y="2771589"/>
            <a:ext cx="204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Collisions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5428" y="3050487"/>
            <a:ext cx="70740" cy="8524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95428" y="3050487"/>
            <a:ext cx="850190" cy="8382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7086" y="1356527"/>
            <a:ext cx="4994030" cy="241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85185" y="5982229"/>
            <a:ext cx="4994030" cy="241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6362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AND ANIMATION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200" y="1690687"/>
                <a:ext cx="9755188" cy="503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So… what happens: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US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AU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b="1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:endParaRPr lang="en-AU" b="1" dirty="0" smtClean="0"/>
              </a:p>
              <a:p>
                <a:pPr marL="0" indent="0" algn="ctr">
                  <a:buNone/>
                </a:pPr>
                <a:endParaRPr lang="en-AU" b="1" dirty="0"/>
              </a:p>
              <a:p>
                <a:pPr marL="0" indent="0" algn="ctr">
                  <a:buNone/>
                </a:pPr>
                <a:endParaRPr lang="en-AU" b="1" dirty="0" smtClean="0"/>
              </a:p>
              <a:p>
                <a:pPr marL="0" indent="0" algn="ctr">
                  <a:buNone/>
                </a:pPr>
                <a:endParaRPr lang="en-AU" b="1" dirty="0" smtClean="0"/>
              </a:p>
              <a:p>
                <a:pPr marL="0" indent="0">
                  <a:buNone/>
                </a:pPr>
                <a:endParaRPr lang="en-AU" sz="22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7"/>
                <a:ext cx="9755188" cy="5030787"/>
              </a:xfrm>
              <a:prstGeom prst="rect">
                <a:avLst/>
              </a:prstGeom>
              <a:blipFill rotWithShape="0">
                <a:blip r:embed="rId2"/>
                <a:stretch>
                  <a:fillRect l="-1313" t="-1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8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mulation 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4348" y="1356527"/>
            <a:ext cx="6015704" cy="474633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28" y="897433"/>
            <a:ext cx="7926571" cy="5960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AND ANIMATION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707086" y="1356527"/>
            <a:ext cx="4994030" cy="241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85185" y="5982229"/>
            <a:ext cx="4994030" cy="241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4661" y="2180383"/>
            <a:ext cx="256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Collisions everywhere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15980" y="2459281"/>
            <a:ext cx="1427" cy="13289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15980" y="2459281"/>
            <a:ext cx="182297" cy="11890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615980" y="2504498"/>
            <a:ext cx="373216" cy="12837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15980" y="2549715"/>
            <a:ext cx="565519" cy="12385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244192" y="2504498"/>
            <a:ext cx="371788" cy="11890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476192" y="2459281"/>
            <a:ext cx="139788" cy="12342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884662" y="2504498"/>
            <a:ext cx="731318" cy="11890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063322" y="2504498"/>
            <a:ext cx="552658" cy="1143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615980" y="2504498"/>
            <a:ext cx="745004" cy="11890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54" y="12927"/>
            <a:ext cx="6597445" cy="6844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COORDIANTES FRAMES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690688"/>
                <a:ext cx="5051324" cy="1940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F</a:t>
                </a:r>
                <a:r>
                  <a:rPr lang="en-US" sz="2600" dirty="0" smtClean="0"/>
                  <a:t>rame {1} attached to </a:t>
                </a:r>
                <a:r>
                  <a:rPr lang="en-US" sz="2600" smtClean="0"/>
                  <a:t>the disk.</a:t>
                </a:r>
              </a:p>
              <a:p>
                <a:endParaRPr lang="en-AU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𝑅</m:t>
                          </m:r>
                        </m:e>
                      </m:sPre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A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/>
                                          </a:rPr>
                                          <m:t>𝜃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A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/>
                                          </a:rPr>
                                          <m:t>𝜃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A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/>
                                          </a:rPr>
                                          <m:t>𝜃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A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/>
                                          </a:rPr>
                                          <m:t>𝜃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051324" cy="1940724"/>
              </a:xfrm>
              <a:prstGeom prst="rect">
                <a:avLst/>
              </a:prstGeom>
              <a:blipFill rotWithShape="0">
                <a:blip r:embed="rId3"/>
                <a:stretch>
                  <a:fillRect l="-2174" t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63116" y="3922531"/>
                <a:ext cx="28021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dirty="0" smtClean="0"/>
                  <a:t>s aligned with the</a:t>
                </a:r>
              </a:p>
              <a:p>
                <a:r>
                  <a:rPr lang="en-US" dirty="0" smtClean="0"/>
                  <a:t>  middle of the channel </a:t>
                </a:r>
              </a:p>
              <a:p>
                <a:r>
                  <a:rPr lang="en-US" dirty="0" smtClean="0"/>
                  <a:t>  not the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16" y="3922531"/>
                <a:ext cx="2802194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73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44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54" y="12927"/>
            <a:ext cx="6597444" cy="6844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SHUTTLE POSSITION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690688"/>
                <a:ext cx="4581832" cy="2383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/>
                  <a:t>In {1</a:t>
                </a:r>
                <a:r>
                  <a:rPr lang="en-US" sz="2600" dirty="0"/>
                  <a:t>} </a:t>
                </a:r>
                <a:r>
                  <a:rPr lang="en-US" sz="2600" dirty="0" smtClean="0"/>
                  <a:t>the shuttle position will be:</a:t>
                </a:r>
              </a:p>
              <a:p>
                <a:endParaRPr lang="en-AU" sz="2600" dirty="0"/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AU" sz="2600" i="1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sz="26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sPre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600" i="0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AU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600" b="1" i="0" smtClean="0">
                                  <a:solidFill>
                                    <a:srgbClr val="9F057E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600" b="1" i="0" smtClean="0">
                                  <a:solidFill>
                                    <a:srgbClr val="9F057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b="1" i="0" smtClean="0">
                                  <a:solidFill>
                                    <a:srgbClr val="9F057E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en-US" sz="2600" b="1" i="0" smtClean="0">
                                  <a:solidFill>
                                    <a:srgbClr val="9F057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mr>
                          <m:mr>
                            <m:e>
                              <m:r>
                                <a:rPr lang="en-US" sz="2600" i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581832" cy="2383025"/>
              </a:xfrm>
              <a:prstGeom prst="rect">
                <a:avLst/>
              </a:prstGeom>
              <a:blipFill rotWithShape="0">
                <a:blip r:embed="rId3"/>
                <a:stretch>
                  <a:fillRect l="-2397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43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16148" cy="1325563"/>
          </a:xfrm>
        </p:spPr>
        <p:txBody>
          <a:bodyPr/>
          <a:lstStyle/>
          <a:p>
            <a:r>
              <a:rPr lang="en-AU" dirty="0" smtClean="0"/>
              <a:t>CONSTRAINTS AND GENERALISED COORDINATES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define the state of the </a:t>
                </a:r>
                <a:r>
                  <a:rPr lang="en-US" dirty="0"/>
                  <a:t>system </a:t>
                </a:r>
                <a:r>
                  <a:rPr lang="en-US" dirty="0" smtClean="0"/>
                  <a:t>we require </a:t>
                </a:r>
                <a:r>
                  <a:rPr lang="en-US" dirty="0"/>
                  <a:t>two independent </a:t>
                </a:r>
                <a:r>
                  <a:rPr lang="en-US" dirty="0" err="1" smtClean="0"/>
                  <a:t>generalised</a:t>
                </a:r>
                <a:r>
                  <a:rPr lang="en-US" dirty="0" smtClean="0"/>
                  <a:t> coordinates, </a:t>
                </a:r>
                <a:r>
                  <a:rPr lang="en-US" dirty="0"/>
                  <a:t>as such we have 2 </a:t>
                </a:r>
                <a:r>
                  <a:rPr lang="en-US" dirty="0" smtClean="0"/>
                  <a:t>DOF:</a:t>
                </a:r>
                <a:endParaRPr lang="en-US" b="1" i="1" dirty="0" smtClean="0">
                  <a:solidFill>
                    <a:srgbClr val="9F057E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9F057E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9F057E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b="1" i="1">
                              <a:solidFill>
                                <a:srgbClr val="9F05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F057E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9F057E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AU" b="1" i="1">
                              <a:solidFill>
                                <a:srgbClr val="9F057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9F057E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  </m:t>
                      </m:r>
                      <m:r>
                        <a:rPr lang="en-US" i="1">
                          <a:latin typeface="Cambria Math"/>
                        </a:rPr>
                        <m:t>𝑎𝑛𝑑</m:t>
                      </m:r>
                      <m:r>
                        <a:rPr lang="en-US" i="1">
                          <a:latin typeface="Cambria Math"/>
                        </a:rPr>
                        <m:t>   </m:t>
                      </m:r>
                      <m:r>
                        <a:rPr lang="en-US" b="1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𝜽</m:t>
                      </m:r>
                      <m:r>
                        <a:rPr lang="en-US" b="1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solidFill>
                            <a:srgbClr val="00B0F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1" i="1">
                          <a:solidFill>
                            <a:srgbClr val="00B0F0"/>
                          </a:solidFill>
                          <a:latin typeface="Cambria Math"/>
                        </a:rPr>
                        <m:t>𝒕</m:t>
                      </m:r>
                      <m:r>
                        <a:rPr lang="en-US" b="1" i="1">
                          <a:solidFill>
                            <a:srgbClr val="00B0F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AU" b="1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r>
                  <a:rPr lang="en-US" dirty="0" smtClean="0"/>
                  <a:t>Constraint </a:t>
                </a:r>
                <a:r>
                  <a:rPr lang="en-US" dirty="0"/>
                  <a:t>equations expressed in {1}: </a:t>
                </a:r>
                <a:endParaRPr lang="en-US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/>
                        </a:rPr>
                        <m:t>h</m:t>
                      </m:r>
                      <m:r>
                        <a:rPr lang="en-US" i="1">
                          <a:latin typeface="Cambria Math"/>
                        </a:rPr>
                        <m:t>       </m:t>
                      </m:r>
                      <m:r>
                        <a:rPr lang="en-US" i="1">
                          <a:latin typeface="Cambria Math"/>
                        </a:rPr>
                        <m:t>𝑤h𝑒𝑟𝑒</m:t>
                      </m:r>
                      <m:r>
                        <a:rPr lang="en-US" i="1">
                          <a:latin typeface="Cambria Math"/>
                        </a:rPr>
                        <m:t>     </m:t>
                      </m:r>
                      <m:r>
                        <a:rPr lang="en-US" i="1">
                          <a:latin typeface="Cambria Math"/>
                        </a:rPr>
                        <m:t>h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𝑐𝑜𝑛𝑠𝑡𝑎𝑛𝑡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≤</m:t>
                      </m:r>
                      <m:r>
                        <a:rPr lang="en-US" i="1" smtClean="0">
                          <a:solidFill>
                            <a:srgbClr val="9F057E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9F057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9F057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9F057E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50558" y="2585884"/>
            <a:ext cx="4490884" cy="529447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3372464" y="4493343"/>
            <a:ext cx="5447071" cy="963562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2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400"/>
                <a:ext cx="10193594" cy="49686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 smtClean="0"/>
                  <a:t>Body </a:t>
                </a:r>
                <a:r>
                  <a:rPr lang="en-US" sz="2600" dirty="0"/>
                  <a:t>1 is undergoing purely rotational motion </a:t>
                </a:r>
                <a:r>
                  <a:rPr lang="en-US" sz="2600" dirty="0" smtClean="0"/>
                  <a:t>about the point O as </a:t>
                </a:r>
                <a:r>
                  <a:rPr lang="en-US" sz="2600" dirty="0"/>
                  <a:t>such</a:t>
                </a:r>
                <a:r>
                  <a:rPr lang="en-US" sz="2600" dirty="0" smtClean="0"/>
                  <a:t>:</a:t>
                </a:r>
                <a:endParaRPr lang="en-AU" sz="2600" dirty="0"/>
              </a:p>
              <a:p>
                <a:pPr marL="0" indent="0">
                  <a:buNone/>
                </a:pPr>
                <a:endParaRPr lang="en-AU" sz="2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600" i="1" smtClean="0">
                              <a:latin typeface="Cambria Math" charset="0"/>
                            </a:rPr>
                            <m:t>𝑏𝑜𝑑𝑦</m:t>
                          </m:r>
                          <m:r>
                            <a:rPr lang="en-US" sz="2600" i="1" smtClean="0">
                              <a:latin typeface="Cambria Math" charset="0"/>
                            </a:rPr>
                            <m:t> 1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en-AU" sz="2600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a:rPr lang="en-US" sz="2600" b="1" i="1">
                                      <a:latin typeface="Cambria Math" charset="0"/>
                                    </a:rPr>
                                    <m:t>𝝎</m:t>
                                  </m:r>
                                </m:e>
                              </m:sPre>
                            </m:e>
                            <m:sub>
                              <m:r>
                                <a:rPr lang="en-US" sz="2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600" i="1">
                                  <a:latin typeface="Cambria Math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600" b="1" i="1">
                                  <a:latin typeface="Cambria Math" charset="0"/>
                                </a:rPr>
                                <m:t>𝝎</m:t>
                              </m:r>
                            </m:e>
                          </m:sPre>
                        </m:e>
                        <m:sub>
                          <m:r>
                            <a:rPr lang="en-US" sz="2600" i="1">
                              <a:latin typeface="Cambria Math" charset="0"/>
                            </a:rPr>
                            <m:t>1 </m:t>
                          </m:r>
                        </m:sub>
                      </m:sSub>
                    </m:oMath>
                  </m:oMathPara>
                </a14:m>
                <a:endParaRPr lang="en-AU" sz="2600" dirty="0" smtClean="0"/>
              </a:p>
              <a:p>
                <a:pPr marL="0" indent="0">
                  <a:buNone/>
                </a:pPr>
                <a:endParaRPr lang="en-US" sz="18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>
                          <a:latin typeface="Cambria Math" panose="02040503050406030204" pitchFamily="18" charset="0"/>
                        </a:rPr>
                        <m:t>∴ </m:t>
                      </m:r>
                      <m:sSub>
                        <m:sSub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𝒃𝒐𝒅𝒚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6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AU" sz="2600" b="1" dirty="0"/>
              </a:p>
              <a:p>
                <a:endParaRPr lang="en-AU" sz="2600" dirty="0"/>
              </a:p>
              <a:p>
                <a:pPr marL="0" indent="0">
                  <a:buNone/>
                </a:pPr>
                <a:endParaRPr lang="en-AU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400"/>
                <a:ext cx="10193594" cy="4968660"/>
              </a:xfrm>
              <a:blipFill rotWithShape="0">
                <a:blip r:embed="rId3"/>
                <a:stretch>
                  <a:fillRect l="-1077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KINETIC ENERGY (Disk)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17849" y="3915072"/>
            <a:ext cx="3634296" cy="1117088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02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KINETIC ENERGY (shuttle)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 smtClean="0"/>
                  <a:t>Body 2 is a point mass:</a:t>
                </a:r>
              </a:p>
              <a:p>
                <a:pPr marL="0" indent="0">
                  <a:buNone/>
                </a:pPr>
                <a:endParaRPr lang="en-AU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2600" i="1">
                              <a:latin typeface="Cambria Math" charset="0"/>
                            </a:rPr>
                            <m:t>𝑏𝑜𝑑𝑦</m:t>
                          </m:r>
                          <m:r>
                            <a:rPr lang="en-US" sz="2600" i="1">
                              <a:latin typeface="Cambria Math" charset="0"/>
                            </a:rPr>
                            <m:t> 2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Pre>
                                <m:sPrePr>
                                  <m:ctrlPr>
                                    <a:rPr lang="en-AU" sz="2600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1</m:t>
                                  </m:r>
                                </m:sup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AU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</m:acc>
                                </m:e>
                              </m:sPre>
                            </m:e>
                            <m:sub>
                              <m:r>
                                <a:rPr lang="en-US" sz="2600" i="1">
                                  <a:latin typeface="Cambria Math" charset="0"/>
                                </a:rPr>
                                <m:t>𝑂</m:t>
                              </m:r>
                              <m:sSub>
                                <m:sSubPr>
                                  <m:ctrlPr>
                                    <a:rPr lang="en-AU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  <m:sup>
                          <m:r>
                            <a:rPr lang="en-US" sz="26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AU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600" i="1">
                                  <a:latin typeface="Cambria Math" charset="0"/>
                                </a:rPr>
                                <m:t>1</m:t>
                              </m:r>
                            </m:sup>
                            <m:e>
                              <m:acc>
                                <m:accPr>
                                  <m:chr m:val="̇"/>
                                  <m:ctrlPr>
                                    <a:rPr lang="en-A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en-US" sz="2600" i="1">
                              <a:latin typeface="Cambria Math" charset="0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AU" sz="2600" dirty="0" smtClean="0"/>
              </a:p>
              <a:p>
                <a:pPr marL="0" indent="0">
                  <a:buNone/>
                </a:pPr>
                <a:endParaRPr lang="en-AU" sz="2600" dirty="0"/>
              </a:p>
              <a:p>
                <a:pPr marL="0" indent="0">
                  <a:buNone/>
                </a:pPr>
                <a:r>
                  <a:rPr lang="en-US" sz="2600" dirty="0"/>
                  <a:t>The velocity of the shuttle in {1} is:</a:t>
                </a:r>
                <a:endParaRPr lang="en-AU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p>
                            <m:e>
                              <m:acc>
                                <m:accPr>
                                  <m:chr m:val="̇"/>
                                  <m:ctrlPr>
                                    <a:rPr lang="en-AU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</m:sPre>
                          <m:r>
                            <a:rPr lang="en-US" sz="2200" i="1">
                              <a:latin typeface="Cambria Math" charset="0"/>
                            </a:rPr>
                            <m:t>′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200" b="1" i="1">
                                  <a:latin typeface="Cambria Math" charset="0"/>
                                </a:rPr>
                                <m:t>𝝎</m:t>
                              </m:r>
                            </m:e>
                          </m:sPre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Pre>
                            <m:sPre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𝑂</m:t>
                          </m:r>
                          <m:sSub>
                            <m:sSub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200" i="1">
                                    <a:latin typeface="Cambria Math" charset="0"/>
                                  </a:rPr>
                                  <m:t>−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200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sz="22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200" dirty="0" smtClean="0"/>
              </a:p>
              <a:p>
                <a:pPr marL="0" indent="0">
                  <a:buNone/>
                </a:pPr>
                <a:endParaRPr lang="en-US" sz="2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∴ </m:t>
                      </m:r>
                      <m:sSub>
                        <m:sSub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𝒃𝒐𝒅𝒚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AU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AU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AU" sz="2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AU" sz="2600" b="1" dirty="0"/>
              </a:p>
              <a:p>
                <a:endParaRPr lang="en-AU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 rotWithShape="0">
                <a:blip r:embed="rId2"/>
                <a:stretch>
                  <a:fillRect l="-1043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80786" y="5516357"/>
            <a:ext cx="6230427" cy="1022555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6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TOTAL KINETIC ENERGY 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350910" cy="500481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𝑏𝑜𝑑𝑦</m:t>
                          </m:r>
                          <m:r>
                            <a:rPr lang="en-US" i="1">
                              <a:latin typeface="Cambria Math" charset="0"/>
                            </a:rPr>
                            <m:t> 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𝑏𝑜𝑑𝑦</m:t>
                          </m:r>
                          <m:r>
                            <a:rPr lang="en-US" i="1">
                              <a:latin typeface="Cambria Math" charset="0"/>
                            </a:rPr>
                            <m:t> 2</m:t>
                          </m:r>
                        </m:sub>
                      </m:sSub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r>
                  <a:rPr lang="en-AU" dirty="0" smtClean="0"/>
                  <a:t>We know: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𝑏𝑜𝑑𝑦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AU" dirty="0" smtClean="0"/>
                  <a:t>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𝑏𝑜𝑑𝑦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sz="26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A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2600" b="1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A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̇"/>
                                  <m:ctrlPr>
                                    <a:rPr lang="en-A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</m:e>
                        <m:sup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600" b="1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AU" sz="2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sz="2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AU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AU" sz="2600" b="1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350910" cy="5004815"/>
              </a:xfrm>
              <a:blipFill rotWithShape="0">
                <a:blip r:embed="rId2"/>
                <a:stretch>
                  <a:fillRect l="-1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56055" y="4886632"/>
            <a:ext cx="7315199" cy="973393"/>
          </a:xfrm>
          <a:prstGeom prst="rect">
            <a:avLst/>
          </a:prstGeom>
          <a:noFill/>
          <a:ln w="254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4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Words>395</Words>
  <Application>Microsoft Office PowerPoint</Application>
  <PresentationFormat>Widescreen</PresentationFormat>
  <Paragraphs>291</Paragraphs>
  <Slides>33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MCEN90041 Advanced Dynamics</vt:lpstr>
      <vt:lpstr>OUTLINE</vt:lpstr>
      <vt:lpstr>THE SYSTEM</vt:lpstr>
      <vt:lpstr>COORDIANTES FRAMES</vt:lpstr>
      <vt:lpstr>SHUTTLE POSSITION</vt:lpstr>
      <vt:lpstr>CONSTRAINTS AND GENERALISED COORDINATES</vt:lpstr>
      <vt:lpstr>KINETIC ENERGY (Disk)</vt:lpstr>
      <vt:lpstr>KINETIC ENERGY (shuttle)</vt:lpstr>
      <vt:lpstr>TOTAL KINETIC ENERGY </vt:lpstr>
      <vt:lpstr>POTENTIAL ENERGY</vt:lpstr>
      <vt:lpstr>LAGRANGIAN</vt:lpstr>
      <vt:lpstr>GENERALIZED FORCES</vt:lpstr>
      <vt:lpstr>EQUATIONS OF MOTION</vt:lpstr>
      <vt:lpstr>EQUATIONS OF MOTION</vt:lpstr>
      <vt:lpstr>EQUATIONS OF MOTION</vt:lpstr>
      <vt:lpstr>COLLISION MODELLING</vt:lpstr>
      <vt:lpstr>COLLISION MODELLING</vt:lpstr>
      <vt:lpstr>COLLISION MODELLING (VELOCITY VECTORS)</vt:lpstr>
      <vt:lpstr>COLLISION MODELLING (VIRTUAL WORK DONE BY IMPULSE FORCES)</vt:lpstr>
      <vt:lpstr>COLLISION MODELLING (VIRTUAL WORK DONE BY IMPULSE FORCES)</vt:lpstr>
      <vt:lpstr>COLLISION MODELLING (VIRTUAL WORK DONE BY IMPULSE FORCES)</vt:lpstr>
      <vt:lpstr>COLLISION MODELLING (GENERALIZED MOMENTA)</vt:lpstr>
      <vt:lpstr>COLLISION MODELLING (CHANGE IN MOMENTA)</vt:lpstr>
      <vt:lpstr>COLLISION MODELLING (THIRD EQUATION)</vt:lpstr>
      <vt:lpstr>COLLISION MODELLING (THIRD EQUATION)</vt:lpstr>
      <vt:lpstr>COLLISION MODELLING (FINAL EQUATIONS)</vt:lpstr>
      <vt:lpstr>SIMULATION AND ANIMATION</vt:lpstr>
      <vt:lpstr>SIMULATION AND ANIMATION</vt:lpstr>
      <vt:lpstr>SIMULATION AND ANIMATION</vt:lpstr>
      <vt:lpstr>SIMULATION AND ANIMATION</vt:lpstr>
      <vt:lpstr>SIMULATION AND ANIMATION</vt:lpstr>
      <vt:lpstr>SIMULATION AND ANIMATION</vt:lpstr>
      <vt:lpstr>SIMULATION AND ANIMATION</vt:lpstr>
    </vt:vector>
  </TitlesOfParts>
  <Company>The University of Melbourne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MCEN90041 Advanced Dynamics</dc:title>
  <dc:creator>Srinath Kadambi</dc:creator>
  <cp:lastModifiedBy>Lyle t</cp:lastModifiedBy>
  <cp:revision>148</cp:revision>
  <dcterms:created xsi:type="dcterms:W3CDTF">2016-09-27T23:41:18Z</dcterms:created>
  <dcterms:modified xsi:type="dcterms:W3CDTF">2016-10-12T10:51:33Z</dcterms:modified>
</cp:coreProperties>
</file>